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36" r:id="rId3"/>
    <p:sldId id="560" r:id="rId4"/>
    <p:sldId id="562" r:id="rId5"/>
    <p:sldId id="561" r:id="rId6"/>
    <p:sldId id="564" r:id="rId7"/>
    <p:sldId id="563" r:id="rId8"/>
    <p:sldId id="5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Nabespreken 3.3D omslagstelsel, kapitaaldekking en vergrijzing.</a:t>
            </a:r>
          </a:p>
          <a:p>
            <a:r>
              <a:rPr lang="nl-NL" sz="2500" dirty="0" smtClean="0"/>
              <a:t>2 oefenopgaven maken.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7447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8800" y="152400"/>
            <a:ext cx="8715202" cy="5888963"/>
          </a:xfrm>
        </p:spPr>
        <p:txBody>
          <a:bodyPr>
            <a:noAutofit/>
          </a:bodyPr>
          <a:lstStyle/>
          <a:p>
            <a:r>
              <a:rPr lang="nl-NL" sz="2400" dirty="0" smtClean="0"/>
              <a:t>1a) De actieve (werkende) betalen voor de inactieve (niet werkende) via belastingen.</a:t>
            </a:r>
          </a:p>
          <a:p>
            <a:r>
              <a:rPr lang="nl-NL" sz="2400" dirty="0" smtClean="0"/>
              <a:t>1b) de sterkste schouders dragen de zwaarste lasten, ook mensen die nooit kunnen werken wordt voor gezorgd.</a:t>
            </a:r>
          </a:p>
          <a:p>
            <a:r>
              <a:rPr lang="nl-NL" sz="2400" dirty="0" smtClean="0"/>
              <a:t>1c) iedereen betaald voor zichzelf voor later.</a:t>
            </a:r>
          </a:p>
          <a:p>
            <a:r>
              <a:rPr lang="nl-NL" sz="2400" dirty="0" smtClean="0"/>
              <a:t>1d) het maakt niet uit hoe de verhouding tussen de werkende en niet werkende is als iedereen voor zichzelf betaald</a:t>
            </a:r>
          </a:p>
          <a:p>
            <a:r>
              <a:rPr lang="nl-NL" sz="2400" dirty="0" smtClean="0"/>
              <a:t>2) er komen steeds meer AOW gerechtigden, steeds meer mensen gaan met pensioen.</a:t>
            </a:r>
          </a:p>
          <a:p>
            <a:r>
              <a:rPr lang="nl-NL" sz="2400" dirty="0" smtClean="0"/>
              <a:t>De premies moeten omhoog (we moeten met minder mensen meer gaan verdienen) of de uitkeringen moeten omlaag (we verdienen niet genoeg om iedereen een hoge uitkering te geven)</a:t>
            </a:r>
          </a:p>
          <a:p>
            <a:r>
              <a:rPr lang="nl-NL" sz="2400" dirty="0" smtClean="0"/>
              <a:t>Bijvoorbeeld: AOW gerechtigde leeftijd verhogen, zo blijven mensen langer actief.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592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7" y="1"/>
            <a:ext cx="9625263" cy="6041362"/>
          </a:xfrm>
        </p:spPr>
        <p:txBody>
          <a:bodyPr>
            <a:noAutofit/>
          </a:bodyPr>
          <a:lstStyle/>
          <a:p>
            <a:r>
              <a:rPr lang="nl-NL" sz="2100" dirty="0" smtClean="0"/>
              <a:t>3a: Sommige kosten nemen niet of nauwelijks toe als je met ze 2en bent, denk aan huur/gas/water/licht, daarom hebben ze voor mensen die samen zijn de uitkering wat verlaagd want die hebben per persoon minder nodig.</a:t>
            </a:r>
          </a:p>
          <a:p>
            <a:r>
              <a:rPr lang="nl-NL" sz="2100" dirty="0" smtClean="0"/>
              <a:t>3b: je betaald 17,9% tot 32728 euro, daarna ga je niet extra betalen.</a:t>
            </a:r>
          </a:p>
          <a:p>
            <a:r>
              <a:rPr lang="nl-NL" sz="2100" dirty="0" smtClean="0"/>
              <a:t>Dus de premie = 17,9% van 32728 = </a:t>
            </a:r>
            <a:r>
              <a:rPr lang="nl-NL" sz="2100" dirty="0"/>
              <a:t>5858,312</a:t>
            </a:r>
            <a:r>
              <a:rPr lang="nl-NL" sz="2100" dirty="0"/>
              <a:t> </a:t>
            </a:r>
            <a:endParaRPr lang="nl-NL" sz="2100" dirty="0" smtClean="0"/>
          </a:p>
          <a:p>
            <a:r>
              <a:rPr lang="nl-NL" sz="2100" dirty="0" smtClean="0"/>
              <a:t>3c: de helft is gehuwd dan andere helft is ongehuwd.</a:t>
            </a:r>
          </a:p>
          <a:p>
            <a:r>
              <a:rPr lang="nl-NL" sz="2100" dirty="0" smtClean="0"/>
              <a:t>In 2011: 1.503.000 *685,98 + 1.503.000*984,75 = 2.511.107.190 per maand</a:t>
            </a:r>
          </a:p>
          <a:p>
            <a:r>
              <a:rPr lang="nl-NL" sz="2100" dirty="0" smtClean="0"/>
              <a:t>In 2040: 2.312.500 * 685,98 + 2.312.500 * 984,75 = 3.863.563.125 per maand</a:t>
            </a:r>
          </a:p>
          <a:p>
            <a:r>
              <a:rPr lang="nl-NL" sz="2100" dirty="0" smtClean="0"/>
              <a:t>Verschil = 1.352.455.935 * 12 = 16.229.471.220 </a:t>
            </a:r>
          </a:p>
          <a:p>
            <a:r>
              <a:rPr lang="nl-NL" sz="2100" dirty="0" smtClean="0"/>
              <a:t>3D: in totaal betalen we met ze allen extra 16.229.471.220 verdeeld over 7 miljoen mensen is </a:t>
            </a:r>
            <a:r>
              <a:rPr lang="nl-NL" sz="2100" dirty="0"/>
              <a:t>2318,496</a:t>
            </a:r>
            <a:r>
              <a:rPr lang="nl-NL" sz="2100" dirty="0"/>
              <a:t> </a:t>
            </a:r>
            <a:endParaRPr lang="nl-NL" sz="2100" dirty="0" smtClean="0"/>
          </a:p>
          <a:p>
            <a:r>
              <a:rPr lang="nl-NL" sz="2100" dirty="0" smtClean="0"/>
              <a:t>3</a:t>
            </a:r>
            <a:r>
              <a:rPr lang="nl-NL" sz="2100" baseline="30000" dirty="0" smtClean="0"/>
              <a:t>E</a:t>
            </a:r>
            <a:r>
              <a:rPr lang="nl-NL" sz="2100" dirty="0" smtClean="0"/>
              <a:t>: totaal geld beschikbaar in 2011 = 2.511.107.190 * 12 = 30.133.286.280.</a:t>
            </a:r>
          </a:p>
          <a:p>
            <a:r>
              <a:rPr lang="nl-NL" sz="2100" dirty="0" smtClean="0"/>
              <a:t>Dit geld is ook beschikbar in 2040 alleen verdeeld over meer mensen namelijk over 4.625.000</a:t>
            </a:r>
          </a:p>
          <a:p>
            <a:r>
              <a:rPr lang="nl-NL" sz="2100" dirty="0" smtClean="0"/>
              <a:t>Dat is per persoon 30.133.286.280 / 4.625.000 = </a:t>
            </a:r>
            <a:r>
              <a:rPr lang="nl-NL" sz="2100" dirty="0"/>
              <a:t>6515,305</a:t>
            </a:r>
            <a:r>
              <a:rPr lang="nl-NL" sz="2100" dirty="0"/>
              <a:t> </a:t>
            </a:r>
            <a:r>
              <a:rPr lang="nl-NL" sz="2100" dirty="0" smtClean="0"/>
              <a:t>per jaar.</a:t>
            </a:r>
            <a:endParaRPr lang="nl-NL" sz="2100" dirty="0"/>
          </a:p>
        </p:txBody>
      </p:sp>
    </p:spTree>
    <p:extLst>
      <p:ext uri="{BB962C8B-B14F-4D97-AF65-F5344CB8AC3E}">
        <p14:creationId xmlns:p14="http://schemas.microsoft.com/office/powerpoint/2010/main" val="61851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>
            <a:normAutofit/>
          </a:bodyPr>
          <a:lstStyle/>
          <a:p>
            <a:r>
              <a:rPr lang="nl-NL" dirty="0" smtClean="0"/>
              <a:t>2 oefenopgaves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Je mag overleggen en je boek gebruiken. Oefenopgaves zijn op toetsniveau.</a:t>
            </a:r>
          </a:p>
          <a:p>
            <a:pPr marL="0" indent="0">
              <a:buNone/>
            </a:pPr>
            <a:r>
              <a:rPr lang="nl-NL" sz="2500" dirty="0" smtClean="0"/>
              <a:t>Begin met oefenopgave 1, na 15 minuten bespreken we deze en gaan we naar oefenopgave 2.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338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0947"/>
          <a:stretch/>
        </p:blipFill>
        <p:spPr>
          <a:xfrm>
            <a:off x="-1" y="-10319"/>
            <a:ext cx="10419347" cy="1309730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69221"/>
          <a:stretch/>
        </p:blipFill>
        <p:spPr>
          <a:xfrm>
            <a:off x="-1" y="-10319"/>
            <a:ext cx="10419347" cy="2115845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57844"/>
          <a:stretch/>
        </p:blipFill>
        <p:spPr>
          <a:xfrm>
            <a:off x="-1" y="-10319"/>
            <a:ext cx="10419347" cy="2897898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2"/>
          <a:srcRect b="53119"/>
          <a:stretch/>
        </p:blipFill>
        <p:spPr>
          <a:xfrm>
            <a:off x="-1" y="-10319"/>
            <a:ext cx="10419347" cy="3222751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/>
          <a:srcRect b="43668"/>
          <a:stretch/>
        </p:blipFill>
        <p:spPr>
          <a:xfrm>
            <a:off x="-1" y="-10319"/>
            <a:ext cx="10419347" cy="3872456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 rotWithShape="1">
          <a:blip r:embed="rId2"/>
          <a:srcRect b="30191"/>
          <a:stretch/>
        </p:blipFill>
        <p:spPr>
          <a:xfrm>
            <a:off x="-1" y="-10319"/>
            <a:ext cx="10419347" cy="4798887"/>
          </a:xfrm>
          <a:prstGeom prst="rect">
            <a:avLst/>
          </a:prstGeom>
        </p:spPr>
      </p:pic>
      <p:pic>
        <p:nvPicPr>
          <p:cNvPr id="10" name="Tijdelijke aanduiding voor inhoud 3"/>
          <p:cNvPicPr>
            <a:picLocks noChangeAspect="1"/>
          </p:cNvPicPr>
          <p:nvPr/>
        </p:nvPicPr>
        <p:blipFill rotWithShape="1">
          <a:blip r:embed="rId2"/>
          <a:srcRect b="16364"/>
          <a:stretch/>
        </p:blipFill>
        <p:spPr>
          <a:xfrm>
            <a:off x="-1" y="-10319"/>
            <a:ext cx="10419347" cy="5749382"/>
          </a:xfrm>
          <a:prstGeom prst="rect">
            <a:avLst/>
          </a:prstGeom>
        </p:spPr>
      </p:pic>
      <p:pic>
        <p:nvPicPr>
          <p:cNvPr id="11" name="Tijdelijke aanduiding voor inhoud 3"/>
          <p:cNvPicPr>
            <a:picLocks noChangeAspect="1"/>
          </p:cNvPicPr>
          <p:nvPr/>
        </p:nvPicPr>
        <p:blipFill rotWithShape="1">
          <a:blip r:embed="rId2"/>
          <a:srcRect b="10238"/>
          <a:stretch/>
        </p:blipFill>
        <p:spPr>
          <a:xfrm>
            <a:off x="-1" y="-10319"/>
            <a:ext cx="10419347" cy="6170487"/>
          </a:xfrm>
          <a:prstGeom prst="rect">
            <a:avLst/>
          </a:prstGeom>
        </p:spPr>
      </p:pic>
      <p:pic>
        <p:nvPicPr>
          <p:cNvPr id="12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0319"/>
            <a:ext cx="10419347" cy="687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0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>
            <a:normAutofit/>
          </a:bodyPr>
          <a:lstStyle/>
          <a:p>
            <a:r>
              <a:rPr lang="nl-NL" dirty="0" smtClean="0"/>
              <a:t>2 oefenopgaves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Je mag overleggen en je boek gebruiken. Oefenopgaves zijn op toetsniveau.</a:t>
            </a:r>
          </a:p>
          <a:p>
            <a:pPr marL="0" indent="0">
              <a:buNone/>
            </a:pPr>
            <a:r>
              <a:rPr lang="nl-NL" sz="2500" dirty="0" smtClean="0"/>
              <a:t>Start met oefenopgave 2.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939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747"/>
          <a:stretch/>
        </p:blipFill>
        <p:spPr>
          <a:xfrm>
            <a:off x="0" y="1"/>
            <a:ext cx="12192000" cy="794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5071"/>
          <a:stretch/>
        </p:blipFill>
        <p:spPr>
          <a:xfrm>
            <a:off x="0" y="0"/>
            <a:ext cx="12192000" cy="21536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1875"/>
          <a:stretch/>
        </p:blipFill>
        <p:spPr>
          <a:xfrm>
            <a:off x="0" y="0"/>
            <a:ext cx="12192000" cy="2671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4384"/>
          <a:stretch/>
        </p:blipFill>
        <p:spPr>
          <a:xfrm>
            <a:off x="0" y="0"/>
            <a:ext cx="12192000" cy="33568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9207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59438"/>
          <a:stretch/>
        </p:blipFill>
        <p:spPr>
          <a:xfrm>
            <a:off x="0" y="3844574"/>
            <a:ext cx="12192000" cy="54695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44574"/>
            <a:ext cx="12192000" cy="134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40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1416</TotalTime>
  <Words>401</Words>
  <Application>Microsoft Office PowerPoint</Application>
  <PresentationFormat>Breedbeeld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Welkom Havo/vwo 3.</vt:lpstr>
      <vt:lpstr>Agenda:</vt:lpstr>
      <vt:lpstr>PowerPoint-presentatie</vt:lpstr>
      <vt:lpstr>PowerPoint-presentatie</vt:lpstr>
      <vt:lpstr>2 oefenopgaves</vt:lpstr>
      <vt:lpstr>PowerPoint-presentatie</vt:lpstr>
      <vt:lpstr>2 oefenopgaves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193</cp:revision>
  <dcterms:created xsi:type="dcterms:W3CDTF">2017-08-27T09:00:36Z</dcterms:created>
  <dcterms:modified xsi:type="dcterms:W3CDTF">2018-03-13T07:42:24Z</dcterms:modified>
</cp:coreProperties>
</file>